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5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0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53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9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320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541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597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46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887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9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2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55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5AAAE-51DC-47C1-9335-8C2442B5A4AF}" type="datetimeFigureOut">
              <a:rPr lang="ru-RU" smtClean="0"/>
              <a:t>11.03.2021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DEBFF-88D1-40B4-BF86-8185984FDB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200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50575/12978f6b2ea61e8d92775935c1ddeb9f4f3e8a2b/#dst100047" TargetMode="External"/><Relationship Id="rId2" Type="http://schemas.openxmlformats.org/officeDocument/2006/relationships/hyperlink" Target="http://www.consultant.ru/document/cons_doc_LAW_203584/1d4217d463fb9d07c22a04b591264e9b02bbb571/#dst10005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ltant.ru/document/cons_doc_LAW_203584/1d4217d463fb9d07c22a04b591264e9b02bbb571/#dst100052" TargetMode="External"/><Relationship Id="rId4" Type="http://schemas.openxmlformats.org/officeDocument/2006/relationships/hyperlink" Target="http://www.consultant.ru/document/cons_doc_LAW_150575/7290aac854b434bf19704377024feb9519b0940a/#dst100033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332003/#dst100010" TargetMode="External"/><Relationship Id="rId3" Type="http://schemas.openxmlformats.org/officeDocument/2006/relationships/hyperlink" Target="http://www.consultant.ru/document/cons_doc_LAW_184123/f06ebc3326e21cd074e0957531adb69757ebb350/#dst100032" TargetMode="External"/><Relationship Id="rId7" Type="http://schemas.openxmlformats.org/officeDocument/2006/relationships/hyperlink" Target="http://www.consultant.ru/document/cons_doc_LAW_115337/b920a667c205e96e0772ff8c879b024651bc1e68/#dst100014" TargetMode="External"/><Relationship Id="rId2" Type="http://schemas.openxmlformats.org/officeDocument/2006/relationships/hyperlink" Target="http://www.consultant.ru/document/cons_doc_LAW_95813/f06ebc3326e21cd074e0957531adb69757ebb350/#dst10001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203584/1d4217d463fb9d07c22a04b591264e9b02bbb571/#dst100053" TargetMode="External"/><Relationship Id="rId11" Type="http://schemas.openxmlformats.org/officeDocument/2006/relationships/hyperlink" Target="http://www.consultant.ru/document/cons_doc_LAW_324815/f06ebc3326e21cd074e0957531adb69757ebb350/#dst100047" TargetMode="External"/><Relationship Id="rId5" Type="http://schemas.openxmlformats.org/officeDocument/2006/relationships/hyperlink" Target="http://www.consultant.ru/document/cons_doc_LAW_150575/66619d7b591094312856558e51ea26dbcc93bf37/#dst100020" TargetMode="External"/><Relationship Id="rId10" Type="http://schemas.openxmlformats.org/officeDocument/2006/relationships/hyperlink" Target="http://www.consultant.ru/document/cons_doc_LAW_351854/97a2c614bb47790969a7053c934f238120ee33ef/#dst100192" TargetMode="External"/><Relationship Id="rId4" Type="http://schemas.openxmlformats.org/officeDocument/2006/relationships/hyperlink" Target="http://www.consultant.ru/document/cons_doc_LAW_150575/12978f6b2ea61e8d92775935c1ddeb9f4f3e8a2b/#dst100047" TargetMode="External"/><Relationship Id="rId9" Type="http://schemas.openxmlformats.org/officeDocument/2006/relationships/hyperlink" Target="http://www.consultant.ru/document/cons_doc_LAW_349664/#dst10001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324815/f06ebc3326e21cd074e0957531adb69757ebb350/#dst10003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295177/f06ebc3326e21cd074e0957531adb69757ebb350/#dst100023" TargetMode="External"/><Relationship Id="rId3" Type="http://schemas.openxmlformats.org/officeDocument/2006/relationships/hyperlink" Target="http://www.consultant.ru/document/cons_doc_LAW_351854/135b34233a52525373cf22c0f269a70f690ddb30/#dst69" TargetMode="External"/><Relationship Id="rId7" Type="http://schemas.openxmlformats.org/officeDocument/2006/relationships/hyperlink" Target="http://www.consultant.ru/document/cons_doc_LAW_295177/f06ebc3326e21cd074e0957531adb69757ebb350/#dst100022" TargetMode="External"/><Relationship Id="rId2" Type="http://schemas.openxmlformats.org/officeDocument/2006/relationships/hyperlink" Target="http://www.consultant.ru/document/cons_doc_LAW_351854/135b34233a52525373cf22c0f269a70f690ddb30/#dst6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295177/f06ebc3326e21cd074e0957531adb69757ebb350/#dst100020" TargetMode="External"/><Relationship Id="rId5" Type="http://schemas.openxmlformats.org/officeDocument/2006/relationships/hyperlink" Target="http://www.consultant.ru/document/cons_doc_LAW_351854/75c4eb1e7bd1f9f70660710cae7097ef3db6e2d2/#dst111" TargetMode="External"/><Relationship Id="rId10" Type="http://schemas.openxmlformats.org/officeDocument/2006/relationships/hyperlink" Target="http://www.consultant.ru/document/cons_doc_LAW_295177/f06ebc3326e21cd074e0957531adb69757ebb350/#dst100025" TargetMode="External"/><Relationship Id="rId4" Type="http://schemas.openxmlformats.org/officeDocument/2006/relationships/hyperlink" Target="http://www.consultant.ru/document/cons_doc_LAW_326411/f06ebc3326e21cd074e0957531adb69757ebb350/#dst100015" TargetMode="External"/><Relationship Id="rId9" Type="http://schemas.openxmlformats.org/officeDocument/2006/relationships/hyperlink" Target="http://www.consultant.ru/document/cons_doc_LAW_295177/f06ebc3326e21cd074e0957531adb69757ebb350/#dst10002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51854/97a2c614bb47790969a7053c934f238120ee33ef/#dst100193" TargetMode="External"/><Relationship Id="rId2" Type="http://schemas.openxmlformats.org/officeDocument/2006/relationships/hyperlink" Target="http://www.consultant.ru/document/cons_doc_LAW_351854/97a2c614bb47790969a7053c934f238120ee33ef/#dst10016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ltant.ru/document/cons_doc_LAW_324815/f06ebc3326e21cd074e0957531adb69757ebb350/#dst100033" TargetMode="External"/><Relationship Id="rId4" Type="http://schemas.openxmlformats.org/officeDocument/2006/relationships/hyperlink" Target="http://www.consultant.ru/document/cons_doc_LAW_330634/#dst10001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295177/f06ebc3326e21cd074e0957531adb69757ebb350/#dst100028" TargetMode="External"/><Relationship Id="rId2" Type="http://schemas.openxmlformats.org/officeDocument/2006/relationships/hyperlink" Target="http://www.consultant.ru/document/cons_doc_LAW_312735/#dst10000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203584/1d4217d463fb9d07c22a04b591264e9b02bbb571/#dst100037" TargetMode="External"/><Relationship Id="rId3" Type="http://schemas.openxmlformats.org/officeDocument/2006/relationships/hyperlink" Target="http://www.consultant.ru/document/cons_doc_LAW_99661/#dst100004" TargetMode="External"/><Relationship Id="rId7" Type="http://schemas.openxmlformats.org/officeDocument/2006/relationships/hyperlink" Target="http://www.consultant.ru/document/cons_doc_LAW_216201/#dst100014" TargetMode="External"/><Relationship Id="rId2" Type="http://schemas.openxmlformats.org/officeDocument/2006/relationships/hyperlink" Target="http://www.consultant.ru/document/cons_doc_LAW_323989/#dst10001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216201/#dst100116" TargetMode="External"/><Relationship Id="rId5" Type="http://schemas.openxmlformats.org/officeDocument/2006/relationships/hyperlink" Target="http://www.consultant.ru/document/cons_doc_LAW_203584/1d4217d463fb9d07c22a04b591264e9b02bbb571/#dst100036" TargetMode="External"/><Relationship Id="rId4" Type="http://schemas.openxmlformats.org/officeDocument/2006/relationships/hyperlink" Target="http://www.consultant.ru/document/cons_doc_LAW_203584/1d4217d463fb9d07c22a04b591264e9b02bbb571/#dst10003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24815/f06ebc3326e21cd074e0957531adb69757ebb350/#dst100041" TargetMode="External"/><Relationship Id="rId7" Type="http://schemas.openxmlformats.org/officeDocument/2006/relationships/hyperlink" Target="http://www.consultant.ru/document/cons_doc_LAW_203584/1d4217d463fb9d07c22a04b591264e9b02bbb571/#dst100038" TargetMode="External"/><Relationship Id="rId2" Type="http://schemas.openxmlformats.org/officeDocument/2006/relationships/hyperlink" Target="http://www.consultant.ru/document/cons_doc_LAW_99661/#dst10000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324815/f06ebc3326e21cd074e0957531adb69757ebb350/#dst100046" TargetMode="External"/><Relationship Id="rId5" Type="http://schemas.openxmlformats.org/officeDocument/2006/relationships/hyperlink" Target="http://www.consultant.ru/document/cons_doc_LAW_324815/f06ebc3326e21cd074e0957531adb69757ebb350/#dst100045" TargetMode="External"/><Relationship Id="rId4" Type="http://schemas.openxmlformats.org/officeDocument/2006/relationships/hyperlink" Target="http://www.consultant.ru/document/cons_doc_LAW_324815/f06ebc3326e21cd074e0957531adb69757ebb350/#dst10004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95813/f06ebc3326e21cd074e0957531adb69757ebb350/#dst100013" TargetMode="External"/><Relationship Id="rId2" Type="http://schemas.openxmlformats.org/officeDocument/2006/relationships/hyperlink" Target="http://www.consultant.ru/document/cons_doc_LAW_203584/1d4217d463fb9d07c22a04b591264e9b02bbb571/#dst10004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203584/1d4217d463fb9d07c22a04b591264e9b02bbb571/#dst100044" TargetMode="External"/><Relationship Id="rId5" Type="http://schemas.openxmlformats.org/officeDocument/2006/relationships/hyperlink" Target="http://www.consultant.ru/document/cons_doc_LAW_99661/#dst100004" TargetMode="External"/><Relationship Id="rId4" Type="http://schemas.openxmlformats.org/officeDocument/2006/relationships/hyperlink" Target="http://www.consultant.ru/document/cons_doc_LAW_184123/f06ebc3326e21cd074e0957531adb69757ebb350/#dst100031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onsultant.ru/document/cons_doc_LAW_288962/f06ebc3326e21cd074e0957531adb69757ebb350/#dst100016" TargetMode="External"/><Relationship Id="rId3" Type="http://schemas.openxmlformats.org/officeDocument/2006/relationships/hyperlink" Target="http://www.consultant.ru/document/cons_doc_LAW_288962/f06ebc3326e21cd074e0957531adb69757ebb350/#dst100011" TargetMode="External"/><Relationship Id="rId7" Type="http://schemas.openxmlformats.org/officeDocument/2006/relationships/hyperlink" Target="http://www.consultant.ru/document/cons_doc_LAW_288962/f06ebc3326e21cd074e0957531adb69757ebb350/#dst100015" TargetMode="External"/><Relationship Id="rId2" Type="http://schemas.openxmlformats.org/officeDocument/2006/relationships/hyperlink" Target="http://www.consultant.ru/document/cons_doc_LAW_203584/1d4217d463fb9d07c22a04b591264e9b02bbb571/#dst10004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ultant.ru/document/cons_doc_LAW_288962/f06ebc3326e21cd074e0957531adb69757ebb350/#dst100014" TargetMode="External"/><Relationship Id="rId5" Type="http://schemas.openxmlformats.org/officeDocument/2006/relationships/hyperlink" Target="http://www.consultant.ru/document/cons_doc_LAW_288962/f06ebc3326e21cd074e0957531adb69757ebb350/#dst100012" TargetMode="External"/><Relationship Id="rId4" Type="http://schemas.openxmlformats.org/officeDocument/2006/relationships/hyperlink" Target="http://www.consultant.ru/document/cons_doc_LAW_295177/f06ebc3326e21cd074e0957531adb69757ebb350/#dst10004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1271" y="1314994"/>
            <a:ext cx="9563004" cy="2731518"/>
          </a:xfrm>
        </p:spPr>
        <p:txBody>
          <a:bodyPr>
            <a:no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медико-социальной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экспертизы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(особенности при прохождении в 18 лет )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6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1920" y="60960"/>
            <a:ext cx="12313919" cy="6696891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35. Выписка из акта медико-социальной экспертизы гражданина, признанного инвалидом, направляется соответствующим бюро (главным бюро, Федеральным бюро) в орган, осуществляющий его пенсионное обеспечение, в 3-дневный срок со дня принятия решения о признании гражданина инвалидом в форме электронного документа с использованием единой системы межведомственного электронного взаимодействия либо иным способом с соблюдением требований законодательства Российской Федерации в области защиты персональных данных.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Постановления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Порядок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составления и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форма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выписки утверждаются Министерством труда и социальной защиты Российской Федерации.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Постановления Правительства РФ от 04.09.2012 N 882)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обо всех случаях признания инвалидами граждан, состоящих на воинском учете или не состоящих на воинском учете, но обязанных состоять на воинском учете, представляются бюро (главным бюро, Федеральным бюро) в соответствующие военные комиссариаты.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Постановления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1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1920" y="60960"/>
            <a:ext cx="12313919" cy="6696891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36. Гражданину, признанному инвалидом, выдаются справка, подтверждающая факт установления инвалидности, с указанием группы инвалидности, а также индивидуальная программа реабилитации или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 Постановлений Правительства РФ от 30.12.2009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 1121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06.08.2015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 805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Порядок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составления и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форма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справки утверждаются Министерством труда и социальной защиты Российской Федерации.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Постановления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Гражданину, не признанному инвалидом, по его желанию выдается справка о результатах медико-социальной экспертизы.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37. Гражданину, имеющему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документ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 временной нетрудоспособности и признанному инвалидом, группа инвалидности и дата ее установления проставляются в указанном документе.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37(1). Сведения о результатах проведенной медико-социальной экспертизы формируются в федеральной государственной информационной системе "Единая автоматизированная вертикально-интегрированная информационно-аналитическая система по проведению медико-социальной экспертизы" в соответствии с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формой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утверждаемой Министерством труда и социальной защиты Российской Федерации, и направляются бюро в медицинскую организацию в виде электронного документа, подписанного усиленной квалифицированной электронной подписью, с использованием указанной системы, единой государственной информационной системы в сфере здравоохранения, государственных информационных систем в сфере здравоохранения субъектов Российской Федерации, медицинских информационных систем медицинских организаций в соответствии с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порядком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информационного взаимодействия, указанным в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пункте 19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настоящих Правил, а при отсутствии доступа к таким информационным системам - на бумажном носителе.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37(1) введен 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  <a:hlinkClick r:id="rId11"/>
              </a:rPr>
              <a:t>Постановлением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16.05.2019 N 607)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1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330926"/>
            <a:ext cx="10820400" cy="5887759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Медико-социальная экспертиза гражданина проводится в бюро по месту жительства (по месту пребывания, по месту нахождения пенсионного дела инвалида, выехавшего на постоянное жительство за пределы Российской Федерации).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 В главном бюро медико-социальная экспертиза гражданина проводится в случае обжалования им решения бюро, а также по направлению бюро в случаях, требующих специальных видов обследования.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22. В Федеральном бюро медико-социальная экспертиза гражданина проводится в случае обжалования им решения главного бюро, а также по направлению главного бюро в случаях, требующих особо сложных специальных видов обследования.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23. Медико-социальная экспертиза может проводиться на дому в случае, если гражданин не может явиться в бюро (главное бюро, Федеральное бюро) по состоянию здоровья, что подтверждается заключением врачебной комиссии медицинской организации, или по месту нахождения гражданина в медицинской организации, оказывающей медицинскую помощь в стационарных условиях, в организации социального обслуживания, оказывающей социальные услуги в стационарной форме, в исправительном учреждении, или заочно по решению соответствующего бюро.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Постановления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16.05.2019 N 607)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1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635" y="330926"/>
            <a:ext cx="11747862" cy="6426925"/>
          </a:xfrm>
        </p:spPr>
        <p:txBody>
          <a:bodyPr>
            <a:normAutofit fontScale="70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Медико-социальная экспертиза гражданина, находящегося на лечении в стационаре в связи с операцией по ампутации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реампутации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конечности (конечностей), имеющего дефекты, предусмотренные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пунктами 14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(или)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приложения к настоящим Правилам, нуждающегося в первичном протезировании, проводится в срок, не превышающий 3 рабочих дней со дня поступления в бюро соответствующего направления на медико-социальную экспертизу.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Постановлением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04.06.2019 N 715)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Гражданам, имеющим заболевания, дефекты, необратимые морфологические изменения, нарушения функций органов и систем организма, предусмотренные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разделом IV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приложения к настоящим Правилам, инвалидность устанавливается при заочном освидетельствовании.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Постановлением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29.03.2018 N 339)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Также медико-социальная экспертиза может проводиться заочно в случае отсутствия положительных результатов проведенных в отношении инвалида реабилитационных или </a:t>
            </a:r>
            <a:r>
              <a:rPr lang="ru-RU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абилитационных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Постановлением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29.03.2018 N 339)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решении бюро (главного бюро, Федерального бюро) о заочном освидетельствовании гражданина учитываются следующие условия: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Постановлением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29.03.2018 N 339)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проживание гражданина в отдаленной и (или) труднодоступной местности, или в местности со сложной транспортной инфраструктурой, или при отсутствии регулярного транспортного сообщения;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Постановлением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29.03.2018 N 339)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тяжелое общее состояния гражданина, препятствующее его транспортировке.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Постановлением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29.03.2018 N 339)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9635" y="330926"/>
            <a:ext cx="11747862" cy="6426925"/>
          </a:xfrm>
        </p:spPr>
        <p:txBody>
          <a:bodyPr>
            <a:normAutofit/>
          </a:bodyPr>
          <a:lstStyle/>
          <a:p>
            <a:pPr indent="342900" algn="just">
              <a:lnSpc>
                <a:spcPts val="157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24. Медико-социальная экспертиза проводится по направлению на медико-социальную экспертизу, поступившему из медицинской организации, органа, осуществляющего пенсионное обеспечение, или органа социальной защиты населения, а также по заявлению о проведении медико-социальной экспертизы, поданному гражданином (его законным или уполномоченным представителем) в бюро, в случаях, предусмотренных </a:t>
            </a:r>
            <a:r>
              <a:rPr lang="ru-RU" sz="2400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пунктами 19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и </a:t>
            </a:r>
            <a:r>
              <a:rPr lang="ru-RU" sz="2400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19(4)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настоящих Правил.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ts val="157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бюро организуется регистрация поступивших направлений на медико-социальную экспертизу и заявлений граждан о проведении медико-социальной экспертизы.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ts val="157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результатам рассмотрения поступивших документов бюро (главное бюро, Федеральное бюро) принимает решение о месте проведения медико-социальной экспертизы или о ее заочном проведении, а также определяет дату проведения медико-социальной экспертизы и направляет гражданину приглашение для проведения медико-социальной экспертизы. В случае подачи гражданином заявления о проведении медико-социальной экспертизы в электронном виде с использованием федеральной государственной информационной системы "Единый портал государственных и муниципальных услуг (функций)" приглашение для проведения медико-социальной экспертизы направляется гражданину с использованием указанной информационной системы.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ts val="1575"/>
              </a:lnSpc>
              <a:spcAft>
                <a:spcPts val="0"/>
              </a:spcAf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Медико-социальная экспертиза проводится с письменного согласия гражданина (его законного или уполномоченного представителя).</a:t>
            </a:r>
            <a:endParaRPr lang="ru-RU" sz="1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ts val="1575"/>
              </a:lnSpc>
              <a:spcAft>
                <a:spcPts val="0"/>
              </a:spcAft>
            </a:pPr>
            <a:r>
              <a:rPr lang="ru-RU" sz="2400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Форма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согласия гражданина на проведение медико-социальной экспертизы утверждается Министерством труда и социальной защиты Российской Федерации.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ts val="157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Медико-социальная экспертиза проводится в соответствии с заявленными целями.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575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(п. 24 в ред. </a:t>
            </a:r>
            <a:r>
              <a:rPr lang="ru-RU" sz="2400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Постановления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16.05.2019 N 607)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97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0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669"/>
            <a:ext cx="12270377" cy="6688182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24(1). Целями проведения медико-социальной экспертизы могут являться: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установление группы инвалидности;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установление категории "ребенок-инвалид";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установление причин инвалидности;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установление времени наступления инвалидности;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установление срока инвалидности;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е) определение степени утраты профессиональной трудоспособности в процентах;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ж) определение стойкой утраты трудоспособности сотрудника органа внутренних дел Российской Федерации;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з) определение нуждаемости по состоянию здоровья в постоянном постороннем уходе (помощи, надзоре) отца, матери, жены, родного брата, родной сестры, дедушки, бабушки или усыновителя гражданина, призываемого на военную службу (военнослужащего, проходящего военную службу по контракту);</a:t>
            </a:r>
          </a:p>
          <a:p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КонсультантПлюс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примечание.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медико-социальной экспертизы в целях, указанных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пп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"и", "м", "н", направление медицинской организацией не требуется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Письмо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ФГБУ ФБ МСЭ Минтруда России от 28.11.2018 N 42905/2018).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и) определение причины смерти инвалида, а также лица, пострадавшего в результате несчастного случая на производстве, профессионального заболевания, катастрофы на Чернобыльской АЭС и других радиационных или техногенных катастроф либо в результате ранения, контузии, увечья или заболевания, полученных в период прохождения военной службы, в случаях, когда законодательством Российской Федерации предусматривается предоставление семье умершего мер социальной поддержки;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к) разработка индивидуальной программы реабилитации или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инвалида (ребенка-инвалида);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л) разработка программы реабилитации лица, пострадавшего в результате несчастного случая на производстве и профессионального заболевания;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м) выдача дубликата справки, подтверждающей факт установления инвалидности, степени утраты профессиональной трудоспособности в процентах;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н) выдача новой справки, подтверждающей факт установления инвалидности, в случае изменения фамилии, имени, отчества, даты рождения гражданина;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о) иные цели, установленные законодательством Российской Федерации.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24(1) введен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Постановлением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29.03.2018 N 339)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612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463" y="60960"/>
            <a:ext cx="11922034" cy="6696891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25. Медико-социальная экспертиза проводится специалистами бюро (главного бюро, Федерального бюро) путем обследования гражданина, изучения представленных им документов, анализа социально-бытовых, профессионально-трудовых, психологических и других данных гражданина.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26. При проведении медико-социальной экспертизы гражданина ведется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протокол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27. В проведении медико-социальной экспертизы гражданина по приглашению руководителя бюро (главного бюро, Федерального бюро) могут участвовать с правом совещательного голоса представители государственных внебюджетных фондов, Федеральной службы по труду и занятости, а также специалисты соответствующего профиля (далее - консультанты).</a:t>
            </a:r>
          </a:p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27(1). Гражданин (его 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законный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 уполномоченный представитель) имеет право пригласить любого специалиста с его согласия для участия в проведении медико-социальной экспертизы с правом совещательного голоса.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27(1) введен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Постановлением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28. Решение о признании гражданина инвалидом либо об отказе в признании его инвалидом принимается простым большинством голосов специалистов, проводивших медико-социальную экспертизу, на основе обсуждения результатов его медико-социальной экспертизы.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объявляется гражданину, проходившему медико-социальную экспертизу (его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законному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 уполномоченному представителю), в присутствии всех специалистов, проводивших медико-социальную экспертизу, которые в случае необходимости дают по нему разъяснения.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Постановления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29. По результатам медико-социальной экспертизы гражданина составляется акт, который подписывается руководителем соответствующего бюро (главного бюро, Федерального бюро) и специалистами, принимавшими решение, а затем заверяется печатью.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 консультантов, привлекаемых к проведению медико-социальной экспертизы, перечень документов и основные сведения, послужившие основанием для принятия решения, заносятся в акт медико-социальной экспертизы гражданина или приобщаются к нему.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Порядок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составления и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форма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акта медико-социальной экспертизы гражданина утверждаются Министерством труда и социальной защиты Российской Федерации.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Постановления Правительства РФ от 04.09.2012 N 882)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Абзац утратил силу. -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Постановление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39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5463" y="60960"/>
            <a:ext cx="11922034" cy="6696891"/>
          </a:xfrm>
        </p:spPr>
        <p:txBody>
          <a:bodyPr>
            <a:no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29(1). Акт медико-социальной экспертизы гражданина, протокол проведения медико-социальной экспертизы гражданина, индивидуальная программа реабилитации или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гражданина формируются в дело медико-социальной экспертизы гражданина.</a:t>
            </a:r>
          </a:p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 (его 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законный</a:t>
            </a:r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или уполномоченный представитель) имеет право на ознакомление с актом медико-социальной экспертизы гражданина и протоколом проведения медико-социальной экспертизы гражданина.</a:t>
            </a:r>
          </a:p>
          <a:p>
            <a:r>
              <a:rPr lang="ru-RU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гражданина (его законного или уполномоченного представителя), поданному в бюро на бумажном носителе, ему в день подачи указанного заявления выдаются заверенные руководителем бюро (главного бюро, Федерального бюро) либо уполномоченным им должностным лицом в установленном порядке копии акта медико-социальной экспертизы гражданина и протокола проведения медико-социальной экспертизы гражданина.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Постановления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16.05.2019 N 607)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сформированные в ходе и по результатам медико-социальной экспертизы, в виде электронных документов подписываются усиленной квалифицированной электронной подписью руководителя бюро (главного бюро, Федерального бюро) либо усиленной квалифицированной электронной подписью уполномоченного им должностного лица.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гражданина (его законного или уполномоченного представителя), поданному в бюро в электронной форме, ему не позднее следующего рабочего дня со дня подачи указанного заявления в зависимости от выбранного им варианта получения документов: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Постановлением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16.05.2019 N 607)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выдаются заверенные руководителем бюро (главного бюро, Федерального бюро) либо уполномоченным им должностным лицом в установленном порядке копии акта медико-социальной экспертизы гражданина и протокола проведения медико-социальной экспертизы гражданина на бумажном носителе;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Постановлением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16.05.2019 N 607)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направляются с использованием федеральной государственной информационной системы "Единый портал государственных и муниципальных услуг (функций)" в виде электронных документов, заверенных усиленной квалифицированной электронной подписью руководителя бюро (главного бюро, Федерального бюро) либо усиленной квалифицированной электронной подписью уполномоченного им должностного лица, копии акта медико-социальной экспертизы гражданина и протокола проведения медико-социальной экспертизы гражданина.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Постановлением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16.05.2019 N 607)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29(1) введен 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Постановлением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772)</a:t>
            </a: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1920" y="60960"/>
            <a:ext cx="12313919" cy="6696891"/>
          </a:xfrm>
        </p:spPr>
        <p:txBody>
          <a:bodyPr>
            <a:no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30. При проведении медико-социальной экспертизы гражданина в главном бюро дело медико-социальной экспертизы гражданина с приложением всех имеющихся документов направляется в главное бюро в 3-дневный срок со дня проведения медико-социальной экспертизы в бюро.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Постановления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медико-социальной экспертизы гражданина в Федеральном бюро дело медико-социальной экспертизы гражданина с приложением всех имеющихся документов направляется в Федеральное бюро в 3-дневный срок со дня проведения медико-социальной экспертизы в главном бюро.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Постановления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31. В случаях, требующих специальных видов обследования гражданина в целях установления структуры и степени ограничения жизнедеятельности, реабилитационного потенциала, а также получения иных дополнительных сведений, может составляться программа дополнительного обследования, которая утверждается руководителем соответствующего бюро (главного бюро, Федерального бюро). Указанная программа доводится до сведения гражданина, проходящего медико-социальную экспертизу, в доступной для него форме.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Постановления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30.12.2009 N 1121)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дополнительного обследования может предусматривать проведение необходимого дополнительного обследования в медицинской организации, организации, осуществляющей деятельность по реабилитации,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инвалидов, получение заключения главного бюро или Федерального бюро, запрос необходимых сведений, проведение обследования условий и характера профессиональной деятельности, социально-бытового положения гражданина и другие мероприятия.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Постановления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06.08.2015 N 805)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32. После получения данных, предусмотренных программой дополнительного обследования, специалисты соответствующего бюро (главного бюро, Федерального бюро) принимают решение о признании гражданина инвалидом либо об отказе в признании его инвалидом.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33. В случае отказа гражданина (его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законного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или уполномоченного представителя) от дополнительного обследования и предоставления необходимых документов решение о признании гражданина инвалидом либо об отказе в признании его инвалидом принимается на основании имеющихся данных, о чем делается соответствующая отметка в протоколе проведения медико-социальной экспертизы гражданина в федеральном государственном учреждении медико-социальной экспертизы.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33 в ред.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Постановления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10.08.2016 N 772)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87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21920" y="60960"/>
            <a:ext cx="12313919" cy="6696891"/>
          </a:xfrm>
        </p:spPr>
        <p:txBody>
          <a:bodyPr>
            <a:noAutofit/>
          </a:bodyPr>
          <a:lstStyle/>
          <a:p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34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Гражданину, признанному инвалидом, специалистами бюро (главного бюро, Федерального бюро), проводившими медико-социальную экспертизу, разрабатывается индивидуальная программа реабилитации или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внесения исправлений в индивидуальную программу реабилитации или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связи с изменением персональных, антропометрических данных инвалида (ребенка-инвалида), необходимостью уточнения характеристик ранее рекомендованных видов реабилитационных и (или)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абилитационных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мероприятий, а также в целях устранения технических ошибок (описка, опечатка, грамматическая или арифметическая ошибка либо подобная ошибка) инвалиду (ребенку-инвалиду) по его заявлению либо по заявлению законного или уполномоченного представителя инвалида (ребенка-инвалида) взамен ранее выданной составляется новая индивидуальная программа реабилитации или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 оформления нового направления на медико-социальную экспертизу инвалида (ребенка-инвалида).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ред. Постановлений Правительства РФ от 10.08.2016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 772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24.01.2018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 60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(см. текст в предыдущей редакции)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изменение иных сведений, указанных в ранее выданной индивидуальной программе реабилитации или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осуществляется.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Постановлением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29.03.2018 N 339)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включения в индивидуальную программу реабилитации или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ребенка-инвалида рекомендаций о товарах и услугах, предназначенных для социальной адаптации и интеграции в общество детей-инвалидов, на приобретение которых направляются средства (часть средств) материнского (семейного) капитала (далее - товары и услуги), ребенку-инвалиду по его заявлению либо по заявлению законного или уполномоченного представителя ребенка-инвалида взамен ранее выданной составляется новая индивидуальная программа реабилитации или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ребенка-инвалида без оформления нового направления на медико-социальную экспертизу.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Постановлением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24.01.2018 N 60)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новой индивидуальной программы реабилитации или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ребенка-инвалида с включением в нее рекомендаций о товарах и услугах осуществляется на основании решения бюро (главного бюро, Федерального бюро) о нуждаемости ребенка-инвалида в приобретении товаров и услуг, принятого по результатам обследования ребенка-инвалида.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Постановлением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24.01.2018 N 60)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в индивидуальную программу реабилитации или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ребенка-инвалида вносятся рекомендации о товарах и услугах, относящихся к медицинским изделиям, ребенок-инвалид (его законный или уполномоченный представитель) представляет в бюро (главное бюро, Федеральное бюро) выданную медицинской организацией справку, содержащую информацию об основном диагнозе, осложнениях и сопутствующем диагнозе (диагнозах) ребенка (далее - справка), и решение о нуждаемости ребенка-инвалида в приобретении товаров и услуг, относящихся к медицинским изделиям, которое принимается на основании справки.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Постановлением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24.01.2018 N 60)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справки не требуется, если заявление о включении товаров и услуг, относящихся к медицинским изделиям, в индивидуальную программу реабилитации или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абилитации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ребенка-инвалида поступило в течение 1 года с даты выдачи указанной программы бюро (главным бюро, Федеральным бюро). В данном случае решение о нуждаемости в приобретении товаров и услуг, относящихся к медицинским изделиям, выносится по имеющимся в бюро (главном бюро, Федеральном бюро) сведениям предыдущих освидетельствований ребенка-инвалида, находящихся в распоряжении бюро (главного бюро, Федерального бюро).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(абзац введен 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Постановлением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Правительства РФ от 24.01.2018 N 60)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60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574</TotalTime>
  <Words>637</Words>
  <Application>Microsoft Office PowerPoint</Application>
  <PresentationFormat>Широкоэкранный</PresentationFormat>
  <Paragraphs>123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Порядок проведения медико-социальной экспертизы гражданина (особенности при прохождении в 18 лет 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медико-социальной экспертизы гражданина</dc:title>
  <dc:creator>василий</dc:creator>
  <cp:lastModifiedBy>владимир</cp:lastModifiedBy>
  <cp:revision>10</cp:revision>
  <dcterms:created xsi:type="dcterms:W3CDTF">2020-09-29T17:13:48Z</dcterms:created>
  <dcterms:modified xsi:type="dcterms:W3CDTF">2021-03-11T20:46:14Z</dcterms:modified>
</cp:coreProperties>
</file>